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3"/>
  </p:notesMasterIdLst>
  <p:sldIdLst>
    <p:sldId id="256" r:id="rId2"/>
    <p:sldId id="295" r:id="rId3"/>
    <p:sldId id="257" r:id="rId4"/>
    <p:sldId id="260" r:id="rId5"/>
    <p:sldId id="283" r:id="rId6"/>
    <p:sldId id="278" r:id="rId7"/>
    <p:sldId id="296" r:id="rId8"/>
    <p:sldId id="297" r:id="rId9"/>
    <p:sldId id="298" r:id="rId10"/>
    <p:sldId id="299" r:id="rId11"/>
    <p:sldId id="294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  <p:embeddedFont>
      <p:font typeface="Lexend Deca" panose="020B060402020202020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Light" panose="020B0306030504020204" pitchFamily="34" charset="0"/>
      <p:regular r:id="rId28"/>
      <p:bold r:id="rId29"/>
      <p:italic r:id="rId30"/>
      <p:boldItalic r:id="rId31"/>
    </p:embeddedFont>
    <p:embeddedFont>
      <p:font typeface="Open Sans SemiBold" panose="020B07060308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1D884B-2D1E-42E3-8A03-44CABA4551BE}">
  <a:tblStyle styleId="{AA1D884B-2D1E-42E3-8A03-44CABA4551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979F90C-1E6F-406C-B66A-A0C5474331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8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a26da91a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a26da91a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f133409de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f133409de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  <a:effectLst>
            <a:outerShdw blurRad="85725" dist="2857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91100" y="0"/>
            <a:ext cx="6561900" cy="4113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49425" y="444800"/>
            <a:ext cx="8245200" cy="42492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90700" y="888100"/>
            <a:ext cx="36771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90700" y="1581150"/>
            <a:ext cx="3677100" cy="265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3502200" cy="27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4751000" y="1200150"/>
            <a:ext cx="3502200" cy="27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No city">
  <p:cSld name="TITLE_ONL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city">
  <p:cSld name="BLANK_1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8" r:id="rId6"/>
    <p:sldLayoutId id="214748366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berkeleyearth/climate-change-earth-surface-temperature-data#GlobalTemperatures.cs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pulation.un.org/wpp/Download/Files/1_Indicators%20(Standard)/EXCEL_FILES/1_Population/WPP2019_POP_F01_1_TOTAL_POPULATION_BOTH_SEXES.xlsx" TargetMode="External"/><Relationship Id="rId5" Type="http://schemas.openxmlformats.org/officeDocument/2006/relationships/hyperlink" Target="https://ourworldindata.org/co2-and-other-greenhouse-gas-emissions" TargetMode="External"/><Relationship Id="rId4" Type="http://schemas.openxmlformats.org/officeDocument/2006/relationships/hyperlink" Target="https://ourworldindata.org/grapher/co-emissions-per-capita?tab=chart&amp;country=AUS+CAN+USA+OWID_WR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813288" y="-89481"/>
            <a:ext cx="7215600" cy="24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Climate Change</a:t>
            </a:r>
            <a:endParaRPr dirty="0"/>
          </a:p>
        </p:txBody>
      </p:sp>
      <p:sp>
        <p:nvSpPr>
          <p:cNvPr id="2" name="Google Shape;77;p16">
            <a:extLst>
              <a:ext uri="{FF2B5EF4-FFF2-40B4-BE49-F238E27FC236}">
                <a16:creationId xmlns:a16="http://schemas.microsoft.com/office/drawing/2014/main" id="{64954521-18B5-32E0-06B8-C4FA9D4C881D}"/>
              </a:ext>
            </a:extLst>
          </p:cNvPr>
          <p:cNvSpPr txBox="1">
            <a:spLocks/>
          </p:cNvSpPr>
          <p:nvPr/>
        </p:nvSpPr>
        <p:spPr>
          <a:xfrm>
            <a:off x="3459773" y="1578219"/>
            <a:ext cx="4189535" cy="446941"/>
          </a:xfrm>
          <a:prstGeom prst="rect">
            <a:avLst/>
          </a:prstGeom>
          <a:noFill/>
          <a:ln>
            <a:noFill/>
          </a:ln>
          <a:effectLst>
            <a:outerShdw blurRad="85725" dist="2857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3600" dirty="0"/>
              <a:t>Khoi Duong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AE27-4F38-2A79-66DC-BC69E577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00" y="178866"/>
            <a:ext cx="8046600" cy="490800"/>
          </a:xfrm>
        </p:spPr>
        <p:txBody>
          <a:bodyPr/>
          <a:lstStyle/>
          <a:p>
            <a:r>
              <a:rPr lang="en-US" dirty="0"/>
              <a:t>Data Summary &amp;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07E91-B9F5-C8FB-CD13-81BFEE26BF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42AC90-56AB-49F5-5878-423D89093523}"/>
              </a:ext>
            </a:extLst>
          </p:cNvPr>
          <p:cNvSpPr txBox="1">
            <a:spLocks/>
          </p:cNvSpPr>
          <p:nvPr/>
        </p:nvSpPr>
        <p:spPr>
          <a:xfrm>
            <a:off x="1146146" y="1182564"/>
            <a:ext cx="6851707" cy="2602523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6000" b="0" i="0" dirty="0">
                <a:solidFill>
                  <a:schemeClr val="tx1"/>
                </a:solidFill>
                <a:effectLst/>
                <a:latin typeface="Lexend Deca" panose="020B0604020202020204" charset="0"/>
              </a:rPr>
              <a:t>Temperature threshold will be reached by 2038</a:t>
            </a:r>
            <a:endParaRPr lang="en-US" sz="6000" dirty="0">
              <a:solidFill>
                <a:schemeClr val="tx1"/>
              </a:solidFill>
              <a:latin typeface="Lexend De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4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54"/>
          <p:cNvSpPr txBox="1"/>
          <p:nvPr/>
        </p:nvSpPr>
        <p:spPr>
          <a:xfrm>
            <a:off x="1106100" y="1535572"/>
            <a:ext cx="6931800" cy="249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sz="6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9F8B-82B5-7873-B3D1-DF872654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94" y="830356"/>
            <a:ext cx="2358537" cy="311151"/>
          </a:xfrm>
        </p:spPr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2B25F-15F9-6BA9-2BD7-665613042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394" y="1244100"/>
            <a:ext cx="2160231" cy="2655300"/>
          </a:xfrm>
        </p:spPr>
        <p:txBody>
          <a:bodyPr/>
          <a:lstStyle/>
          <a:p>
            <a:r>
              <a:rPr lang="en-US" sz="1200" dirty="0"/>
              <a:t>Climate change is a looming issue</a:t>
            </a:r>
          </a:p>
          <a:p>
            <a:r>
              <a:rPr lang="en-US" sz="1200" dirty="0"/>
              <a:t>Potentially catastrophic global consequences</a:t>
            </a:r>
          </a:p>
          <a:p>
            <a:r>
              <a:rPr lang="en-US" sz="1200" dirty="0"/>
              <a:t>Major economies affected by natural disasters</a:t>
            </a:r>
          </a:p>
          <a:p>
            <a:r>
              <a:rPr lang="en-US" sz="1200" dirty="0"/>
              <a:t>Damage expenses potentially costing billions in taxpayer money annually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EAFD7-EE88-D67F-7EF3-B1187F903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050" name="Picture 2" descr="Solving climate change with Jonathan Koomey and Ian Monroe – Physics World">
            <a:extLst>
              <a:ext uri="{FF2B5EF4-FFF2-40B4-BE49-F238E27FC236}">
                <a16:creationId xmlns:a16="http://schemas.microsoft.com/office/drawing/2014/main" id="{74E54435-18E6-C4FA-E985-E5172224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237" y="553916"/>
            <a:ext cx="5379529" cy="403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23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Information On Climate Change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890699" y="951670"/>
            <a:ext cx="3406951" cy="3127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Earth’s Ozone Layer Depletion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Paris Climate Accords adopted in 2015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b="0" i="0" dirty="0">
                <a:solidFill>
                  <a:srgbClr val="1F2328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1.5</a:t>
            </a:r>
            <a:r>
              <a:rPr lang="en-US" i="0" dirty="0">
                <a:solidFill>
                  <a:srgbClr val="1F2328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℃ or </a:t>
            </a:r>
            <a:r>
              <a:rPr lang="en-US" b="0" i="0" dirty="0">
                <a:solidFill>
                  <a:srgbClr val="1F2328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less from the average prior to pre-industrial times </a:t>
            </a:r>
            <a:r>
              <a:rPr lang="en-US" i="0" dirty="0">
                <a:solidFill>
                  <a:srgbClr val="1F2328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(1850 Average: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14.87℃</a:t>
            </a:r>
            <a:r>
              <a:rPr lang="en-US" i="0" dirty="0">
                <a:solidFill>
                  <a:srgbClr val="1F2328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1F23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Temperature Danger Threshold: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16.37℃</a:t>
            </a:r>
            <a:endParaRPr lang="en-US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098" name="Picture 2" descr="Paris Climate Accord: The Background and Potential Impact of Rejoining">
            <a:extLst>
              <a:ext uri="{FF2B5EF4-FFF2-40B4-BE49-F238E27FC236}">
                <a16:creationId xmlns:a16="http://schemas.microsoft.com/office/drawing/2014/main" id="{E01B1438-009F-5E96-0F1C-A4240581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50" y="1296817"/>
            <a:ext cx="3633012" cy="242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1016700" y="41956"/>
            <a:ext cx="6561900" cy="8088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Research Question</a:t>
            </a:r>
            <a:endParaRPr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32433-0ABC-B0DF-67A8-8DB63BEBA7C4}"/>
              </a:ext>
            </a:extLst>
          </p:cNvPr>
          <p:cNvSpPr txBox="1">
            <a:spLocks/>
          </p:cNvSpPr>
          <p:nvPr/>
        </p:nvSpPr>
        <p:spPr>
          <a:xfrm>
            <a:off x="1512460" y="1025021"/>
            <a:ext cx="6119077" cy="8616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38100" indent="0" algn="l">
              <a:buNone/>
            </a:pPr>
            <a:r>
              <a:rPr lang="en-US" sz="2400" dirty="0"/>
              <a:t>When will Earth’s temperatures rise to concerning levels </a:t>
            </a:r>
            <a:r>
              <a:rPr lang="en-US" sz="2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(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16.37℃)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dirty="0"/>
              <a:t>for all global societies?</a:t>
            </a:r>
          </a:p>
          <a:p>
            <a:pPr algn="l"/>
            <a:endParaRPr lang="en-US" sz="1200" dirty="0"/>
          </a:p>
        </p:txBody>
      </p:sp>
      <p:pic>
        <p:nvPicPr>
          <p:cNvPr id="3076" name="Picture 4" descr="How Could Microbes Help to Solve Climate Change?">
            <a:extLst>
              <a:ext uri="{FF2B5EF4-FFF2-40B4-BE49-F238E27FC236}">
                <a16:creationId xmlns:a16="http://schemas.microsoft.com/office/drawing/2014/main" id="{C626747B-9BB7-2E5A-3747-DB125B0E9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819" y="2060839"/>
            <a:ext cx="4964357" cy="28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Process</a:t>
            </a:r>
            <a:endParaRPr dirty="0"/>
          </a:p>
        </p:txBody>
      </p:sp>
      <p:sp>
        <p:nvSpPr>
          <p:cNvPr id="422" name="Google Shape;422;p4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23" name="Google Shape;423;p43"/>
          <p:cNvSpPr/>
          <p:nvPr/>
        </p:nvSpPr>
        <p:spPr>
          <a:xfrm>
            <a:off x="0" y="2066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3"/>
          <p:cNvSpPr/>
          <p:nvPr/>
        </p:nvSpPr>
        <p:spPr>
          <a:xfrm>
            <a:off x="0" y="2066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43"/>
          <p:cNvGrpSpPr/>
          <p:nvPr/>
        </p:nvGrpSpPr>
        <p:grpSpPr>
          <a:xfrm>
            <a:off x="1786339" y="1398601"/>
            <a:ext cx="473400" cy="473400"/>
            <a:chOff x="1786339" y="1703401"/>
            <a:chExt cx="473400" cy="473400"/>
          </a:xfrm>
        </p:grpSpPr>
        <p:sp>
          <p:nvSpPr>
            <p:cNvPr id="426" name="Google Shape;426;p4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8" name="Google Shape;428;p43"/>
          <p:cNvGrpSpPr/>
          <p:nvPr/>
        </p:nvGrpSpPr>
        <p:grpSpPr>
          <a:xfrm>
            <a:off x="3814414" y="1462730"/>
            <a:ext cx="473400" cy="473400"/>
            <a:chOff x="3814414" y="1703401"/>
            <a:chExt cx="473400" cy="473400"/>
          </a:xfrm>
        </p:grpSpPr>
        <p:sp>
          <p:nvSpPr>
            <p:cNvPr id="429" name="Google Shape;429;p43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1" name="Google Shape;431;p43"/>
          <p:cNvGrpSpPr/>
          <p:nvPr/>
        </p:nvGrpSpPr>
        <p:grpSpPr>
          <a:xfrm>
            <a:off x="5842489" y="1398601"/>
            <a:ext cx="473400" cy="473400"/>
            <a:chOff x="5842489" y="1703401"/>
            <a:chExt cx="473400" cy="473400"/>
          </a:xfrm>
        </p:grpSpPr>
        <p:sp>
          <p:nvSpPr>
            <p:cNvPr id="432" name="Google Shape;432;p43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4" name="Google Shape;434;p43"/>
          <p:cNvGrpSpPr/>
          <p:nvPr/>
        </p:nvGrpSpPr>
        <p:grpSpPr>
          <a:xfrm>
            <a:off x="6880814" y="3271500"/>
            <a:ext cx="473400" cy="473400"/>
            <a:chOff x="6880814" y="3576300"/>
            <a:chExt cx="473400" cy="473400"/>
          </a:xfrm>
        </p:grpSpPr>
        <p:sp>
          <p:nvSpPr>
            <p:cNvPr id="435" name="Google Shape;435;p43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6" name="Google Shape;436;p43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7" name="Google Shape;437;p43"/>
          <p:cNvGrpSpPr/>
          <p:nvPr/>
        </p:nvGrpSpPr>
        <p:grpSpPr>
          <a:xfrm>
            <a:off x="4852739" y="3271500"/>
            <a:ext cx="473400" cy="473400"/>
            <a:chOff x="4852739" y="3576300"/>
            <a:chExt cx="473400" cy="473400"/>
          </a:xfrm>
        </p:grpSpPr>
        <p:sp>
          <p:nvSpPr>
            <p:cNvPr id="438" name="Google Shape;438;p43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43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0" name="Google Shape;440;p43"/>
          <p:cNvGrpSpPr/>
          <p:nvPr/>
        </p:nvGrpSpPr>
        <p:grpSpPr>
          <a:xfrm>
            <a:off x="2824664" y="3271500"/>
            <a:ext cx="473400" cy="473400"/>
            <a:chOff x="2824664" y="3576300"/>
            <a:chExt cx="473400" cy="473400"/>
          </a:xfrm>
        </p:grpSpPr>
        <p:sp>
          <p:nvSpPr>
            <p:cNvPr id="441" name="Google Shape;441;p43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2" name="Google Shape;442;p43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3" name="Google Shape;443;p43"/>
          <p:cNvSpPr txBox="1"/>
          <p:nvPr/>
        </p:nvSpPr>
        <p:spPr>
          <a:xfrm>
            <a:off x="1315050" y="1204372"/>
            <a:ext cx="1416000" cy="18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Find Data Sources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43"/>
          <p:cNvSpPr txBox="1"/>
          <p:nvPr/>
        </p:nvSpPr>
        <p:spPr>
          <a:xfrm>
            <a:off x="3343114" y="975610"/>
            <a:ext cx="1416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Determine Country Population/Emissions Relation To Global Temperature 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5364086" y="1039738"/>
            <a:ext cx="1416000" cy="34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Perform Machine Learning To Forecast (Prophet)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2353378" y="3758800"/>
            <a:ext cx="1416000" cy="34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Clean/Merge Data Sources On Jupyter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43"/>
          <p:cNvSpPr txBox="1"/>
          <p:nvPr/>
        </p:nvSpPr>
        <p:spPr>
          <a:xfrm>
            <a:off x="4381456" y="3758800"/>
            <a:ext cx="1416000" cy="34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Linear Regression Models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>
            <a:off x="6414248" y="3758800"/>
            <a:ext cx="1416000" cy="34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Analysis Findings &amp; Conclusions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4000">
              <a:srgbClr val="E8C4EC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51" name="Google Shape;351;p38"/>
          <p:cNvSpPr txBox="1">
            <a:spLocks noGrp="1"/>
          </p:cNvSpPr>
          <p:nvPr>
            <p:ph type="ctrTitle" idx="4294967295"/>
          </p:nvPr>
        </p:nvSpPr>
        <p:spPr>
          <a:xfrm>
            <a:off x="1275150" y="151634"/>
            <a:ext cx="6593700" cy="39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Sources</a:t>
            </a:r>
            <a:endParaRPr sz="2400" dirty="0"/>
          </a:p>
        </p:txBody>
      </p:sp>
      <p:sp>
        <p:nvSpPr>
          <p:cNvPr id="352" name="Google Shape;352;p38"/>
          <p:cNvSpPr txBox="1">
            <a:spLocks noGrp="1"/>
          </p:cNvSpPr>
          <p:nvPr>
            <p:ph type="subTitle" idx="4294967295"/>
          </p:nvPr>
        </p:nvSpPr>
        <p:spPr>
          <a:xfrm>
            <a:off x="1275150" y="518523"/>
            <a:ext cx="6593700" cy="41064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sz="1200" b="1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Temperature Data Source: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 </a:t>
            </a:r>
            <a:r>
              <a:rPr lang="en-US" sz="1200" i="0" u="none" strike="noStrike" dirty="0">
                <a:solidFill>
                  <a:srgbClr val="0366D6"/>
                </a:solidFill>
                <a:effectLst/>
                <a:latin typeface="Lexend Deca" panose="020B0604020202020204" charset="0"/>
                <a:hlinkClick r:id="rId3"/>
              </a:rPr>
              <a:t>https://www.kaggle.com/berkeleyearth/climate-change-earth-surface-temperature-data#GlobalTemperatures.csv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 </a:t>
            </a:r>
            <a:endParaRPr lang="en-US" sz="1200" dirty="0">
              <a:effectLst/>
              <a:latin typeface="Lexend Deca" panose="020B0604020202020204" charset="0"/>
            </a:endParaRPr>
          </a:p>
          <a:p>
            <a:pPr rt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sz="1200" b="1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Country Emissions Per Capita Data Source: 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: </a:t>
            </a:r>
            <a:r>
              <a:rPr lang="en-US" sz="1200" i="0" u="none" strike="noStrike" dirty="0">
                <a:solidFill>
                  <a:srgbClr val="0366D6"/>
                </a:solidFill>
                <a:effectLst/>
                <a:latin typeface="Lexend Deca" panose="020B0604020202020204" charset="0"/>
                <a:hlinkClick r:id="rId4"/>
              </a:rPr>
              <a:t>https://ourworldindata.org/grapher/co-emissions-per-capita?tab=chart&amp;country=AUS+CAN+USA+OWID_WRL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                                                PPM - </a:t>
            </a:r>
            <a:r>
              <a:rPr lang="en-US" sz="1200" i="0" u="none" strike="noStrike" dirty="0">
                <a:solidFill>
                  <a:srgbClr val="0366D6"/>
                </a:solidFill>
                <a:effectLst/>
                <a:latin typeface="Lexend Deca" panose="020B0604020202020204" charset="0"/>
                <a:hlinkClick r:id="rId5"/>
              </a:rPr>
              <a:t>https://ourworldindata.org/co2-and-other-greenhouse-gas-emissions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 - For </a:t>
            </a:r>
            <a:r>
              <a:rPr lang="en-US" sz="1200" dirty="0">
                <a:solidFill>
                  <a:srgbClr val="24292E"/>
                </a:solidFill>
                <a:latin typeface="Lexend Deca" panose="020B0604020202020204" charset="0"/>
              </a:rPr>
              <a:t>M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achine </a:t>
            </a:r>
            <a:r>
              <a:rPr lang="en-US" sz="1200" dirty="0">
                <a:solidFill>
                  <a:srgbClr val="24292E"/>
                </a:solidFill>
                <a:latin typeface="Lexend Deca" panose="020B0604020202020204" charset="0"/>
              </a:rPr>
              <a:t>L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earning </a:t>
            </a:r>
            <a:r>
              <a:rPr lang="en-US" sz="1200" dirty="0">
                <a:solidFill>
                  <a:srgbClr val="24292E"/>
                </a:solidFill>
                <a:latin typeface="Lexend Deca" panose="020B0604020202020204" charset="0"/>
              </a:rPr>
              <a:t>M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odel. </a:t>
            </a:r>
            <a:endParaRPr lang="en-US" sz="1200" dirty="0">
              <a:effectLst/>
              <a:latin typeface="Lexend Deca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200" b="1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Population Data Source: </a:t>
            </a:r>
            <a:r>
              <a:rPr lang="en-US" sz="1200" i="0" u="none" strike="noStrike" dirty="0">
                <a:solidFill>
                  <a:srgbClr val="0366D6"/>
                </a:solidFill>
                <a:effectLst/>
                <a:latin typeface="Lexend Deca" panose="020B0604020202020204" charset="0"/>
                <a:hlinkClick r:id="rId6"/>
              </a:rPr>
              <a:t>https://population.un.org/wpp/Download/Files/1_Indicators%20(Standard)/EXCEL_FILES/1_Population/WPP2019_POP_F01_1_TOTAL_POPULATION_BOTH_SEXES.xlsx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 </a:t>
            </a:r>
            <a:endParaRPr sz="1200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F94038-AF24-91F5-C33D-D25435E815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 Emissions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F94038-AF24-91F5-C33D-D25435E815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B63C2-787F-7847-C33E-6307C3E11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 descr="A graph with blue dots and a red line&#10;&#10;Description automatically generated with low confidence">
            <a:extLst>
              <a:ext uri="{FF2B5EF4-FFF2-40B4-BE49-F238E27FC236}">
                <a16:creationId xmlns:a16="http://schemas.microsoft.com/office/drawing/2014/main" id="{7724840F-9C5D-C0B0-83DD-18EB84F28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00" y="1067888"/>
            <a:ext cx="3739593" cy="2804695"/>
          </a:xfrm>
          <a:prstGeom prst="rect">
            <a:avLst/>
          </a:prstGeom>
        </p:spPr>
      </p:pic>
      <p:pic>
        <p:nvPicPr>
          <p:cNvPr id="11" name="Picture 10" descr="A graph with blue dots and a red line&#10;&#10;Description automatically generated with low confidence">
            <a:extLst>
              <a:ext uri="{FF2B5EF4-FFF2-40B4-BE49-F238E27FC236}">
                <a16:creationId xmlns:a16="http://schemas.microsoft.com/office/drawing/2014/main" id="{596E0861-5EF3-10D3-911C-16C13D584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672" y="1061696"/>
            <a:ext cx="3615427" cy="27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4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4038-AF24-91F5-C33D-D25435E8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Lexend Deca" panose="020B0604020202020204" charset="0"/>
              </a:rPr>
              <a:t>Temperature Rise Relation Overtime/Population Rise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B63C2-787F-7847-C33E-6307C3E11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9" name="Picture 8" descr="A graph with blue dots and a red line&#10;&#10;Description automatically generated with low confidence">
            <a:extLst>
              <a:ext uri="{FF2B5EF4-FFF2-40B4-BE49-F238E27FC236}">
                <a16:creationId xmlns:a16="http://schemas.microsoft.com/office/drawing/2014/main" id="{ECCF38E0-3861-B5A2-AE59-626B3F07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5" y="1056515"/>
            <a:ext cx="3365325" cy="2844018"/>
          </a:xfrm>
          <a:prstGeom prst="rect">
            <a:avLst/>
          </a:prstGeom>
        </p:spPr>
      </p:pic>
      <p:pic>
        <p:nvPicPr>
          <p:cNvPr id="11" name="Picture 10" descr="A graph with blue dots and a red line&#10;&#10;Description automatically generated with low confidence">
            <a:extLst>
              <a:ext uri="{FF2B5EF4-FFF2-40B4-BE49-F238E27FC236}">
                <a16:creationId xmlns:a16="http://schemas.microsoft.com/office/drawing/2014/main" id="{D9BCCA95-DD89-BAFB-C422-5FC2A53A4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50" y="1056515"/>
            <a:ext cx="3209191" cy="27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4038-AF24-91F5-C33D-D25435E8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Lexend Deca" panose="020B0604020202020204" charset="0"/>
              </a:rPr>
              <a:t>Machine Learning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B63C2-787F-7847-C33E-6307C3E11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63C97-77F1-485D-7C64-FA96E9D0AB04}"/>
              </a:ext>
            </a:extLst>
          </p:cNvPr>
          <p:cNvSpPr txBox="1"/>
          <p:nvPr/>
        </p:nvSpPr>
        <p:spPr>
          <a:xfrm>
            <a:off x="539908" y="1163123"/>
            <a:ext cx="27132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900"/>
              </a:spcBef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Danger temperatures of </a:t>
            </a:r>
            <a:r>
              <a:rPr lang="en-US" sz="1800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16.37℃, or 61.47℉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reached by 2038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Used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Facebooks’ open-source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multivariate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prediction that uses a simple, modular regression model.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8E9480-9AD1-5FD5-CFF0-6FF65CB07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62" y="2229967"/>
            <a:ext cx="1824035" cy="4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ine, plot, diagram, text&#10;&#10;Description automatically generated">
            <a:extLst>
              <a:ext uri="{FF2B5EF4-FFF2-40B4-BE49-F238E27FC236}">
                <a16:creationId xmlns:a16="http://schemas.microsoft.com/office/drawing/2014/main" id="{492AC0E3-700C-2424-722E-A021AA0A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92" y="1101350"/>
            <a:ext cx="4976446" cy="29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19894"/>
      </p:ext>
    </p:extLst>
  </p:cSld>
  <p:clrMapOvr>
    <a:masterClrMapping/>
  </p:clrMapOvr>
</p:sld>
</file>

<file path=ppt/theme/theme1.xml><?xml version="1.0" encoding="utf-8"?>
<a:theme xmlns:a="http://schemas.openxmlformats.org/drawingml/2006/main" name="Orsino template">
  <a:themeElements>
    <a:clrScheme name="Custom 347">
      <a:dk1>
        <a:srgbClr val="08153D"/>
      </a:dk1>
      <a:lt1>
        <a:srgbClr val="FFFFFF"/>
      </a:lt1>
      <a:dk2>
        <a:srgbClr val="6E8097"/>
      </a:dk2>
      <a:lt2>
        <a:srgbClr val="F1F3F5"/>
      </a:lt2>
      <a:accent1>
        <a:srgbClr val="1A80F9"/>
      </a:accent1>
      <a:accent2>
        <a:srgbClr val="7CB8F9"/>
      </a:accent2>
      <a:accent3>
        <a:srgbClr val="C4CCEC"/>
      </a:accent3>
      <a:accent4>
        <a:srgbClr val="23AED6"/>
      </a:accent4>
      <a:accent5>
        <a:srgbClr val="00AB5B"/>
      </a:accent5>
      <a:accent6>
        <a:srgbClr val="C6DC5D"/>
      </a:accent6>
      <a:hlink>
        <a:srgbClr val="14427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314</Words>
  <Application>Microsoft Office PowerPoint</Application>
  <PresentationFormat>On-screen Show (16:9)</PresentationFormat>
  <Paragraphs>52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Lexend Deca</vt:lpstr>
      <vt:lpstr>Open Sans Light</vt:lpstr>
      <vt:lpstr>Arial</vt:lpstr>
      <vt:lpstr>Cambria Math</vt:lpstr>
      <vt:lpstr>Calibri</vt:lpstr>
      <vt:lpstr>Open Sans</vt:lpstr>
      <vt:lpstr>Times New Roman</vt:lpstr>
      <vt:lpstr>Montserrat</vt:lpstr>
      <vt:lpstr>Open Sans SemiBold</vt:lpstr>
      <vt:lpstr>Orsino template</vt:lpstr>
      <vt:lpstr>Climate Change</vt:lpstr>
      <vt:lpstr>Project Motivation</vt:lpstr>
      <vt:lpstr>Background Information On Climate Change</vt:lpstr>
      <vt:lpstr>PowerPoint Presentation</vt:lpstr>
      <vt:lpstr>Research Process</vt:lpstr>
      <vt:lpstr>Sources</vt:lpstr>
      <vt:lpstr>〖CO〗_2 Emissions</vt:lpstr>
      <vt:lpstr>Temperature Rise Relation Overtime/Population Rise</vt:lpstr>
      <vt:lpstr>Machine Learning Prediction</vt:lpstr>
      <vt:lpstr>Data Summary &amp;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</dc:title>
  <cp:lastModifiedBy>Khoi Duong</cp:lastModifiedBy>
  <cp:revision>6</cp:revision>
  <dcterms:modified xsi:type="dcterms:W3CDTF">2023-05-26T00:23:49Z</dcterms:modified>
</cp:coreProperties>
</file>